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92" r:id="rId3"/>
    <p:sldId id="291" r:id="rId4"/>
    <p:sldId id="286" r:id="rId5"/>
    <p:sldId id="284" r:id="rId6"/>
    <p:sldId id="282" r:id="rId7"/>
    <p:sldId id="287" r:id="rId8"/>
    <p:sldId id="288" r:id="rId9"/>
    <p:sldId id="293" r:id="rId10"/>
    <p:sldId id="290" r:id="rId11"/>
    <p:sldId id="260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D25D"/>
    <a:srgbClr val="23CFBF"/>
    <a:srgbClr val="F62291"/>
    <a:srgbClr val="D8268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>
      <p:cViewPr varScale="1">
        <p:scale>
          <a:sx n="77" d="100"/>
          <a:sy n="77" d="100"/>
        </p:scale>
        <p:origin x="96" y="7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2015-09-22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BF09-D113-481C-ABB2-744D0E5D3543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115D-BC84-47FC-98CD-B902DF8AFCDB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A265-8430-48A4-8D17-EFACBA04F82B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7A92-6A57-4077-9D12-DF07EEF7AA8D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22A9-062C-4DCA-A37B-B91D0A0CA200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267A-B9A1-4431-9028-4AB8AE27F150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AF98-187F-4FBC-A884-4D2BCD60165B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F561-8A8A-4ACA-85B3-FFD5944C4469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679-6D06-4D2A-917E-77CFCB234089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449D-4057-4E3B-87DF-F012513F7538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CFB0-E868-4A6B-8032-A596F0BE0D11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96216" y="-28997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/>
          <p:cNvSpPr/>
          <p:nvPr/>
        </p:nvSpPr>
        <p:spPr>
          <a:xfrm rot="10800000">
            <a:off x="2034120" y="1071786"/>
            <a:ext cx="5075760" cy="437565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460158" y="3280038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TEAM : </a:t>
            </a: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돌리면 다르지</a:t>
            </a:r>
            <a:endParaRPr lang="ko-KR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48712" y="1700808"/>
            <a:ext cx="504657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5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실시간 세계 </a:t>
            </a:r>
            <a:r>
              <a:rPr lang="ko-KR" altLang="en-US" sz="35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기상</a:t>
            </a:r>
            <a:r>
              <a:rPr lang="en-US" altLang="ko-KR" sz="35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, </a:t>
            </a:r>
            <a:r>
              <a:rPr lang="ko-KR" altLang="en-US" sz="35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재해정보</a:t>
            </a:r>
            <a:endParaRPr lang="en-US" altLang="ko-KR" sz="3500" b="1" spc="-3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3500" b="1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구형 </a:t>
            </a:r>
            <a:r>
              <a:rPr lang="ko-KR" altLang="en-US" sz="35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잔상 디스플레이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7884" y="3087321"/>
            <a:ext cx="2088232" cy="84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10800000" flipV="1">
            <a:off x="3528808" y="4411742"/>
            <a:ext cx="2086385" cy="163509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703011" y="5688141"/>
            <a:ext cx="1737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Noto Sans Korean Bold" pitchFamily="34" charset="-127"/>
                <a:ea typeface="Noto Sans Korean Bold" pitchFamily="34" charset="-127"/>
              </a:rPr>
              <a:t>Date. 2015-09-22</a:t>
            </a:r>
            <a:endParaRPr lang="ko-KR" altLang="en-US" sz="1400" dirty="0"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2200" y="4411742"/>
            <a:ext cx="2448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팀 장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Medium"/>
              <a:ea typeface="나눔고딕" panose="020D0604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  정성호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Medium"/>
              <a:ea typeface="나눔고딕" panose="020D0604000000000000" pitchFamily="50" charset="-127"/>
            </a:endParaRPr>
          </a:p>
          <a:p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Medium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팀 원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Medium"/>
              <a:ea typeface="나눔고딕" panose="020D0604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  김병국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김진용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 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김형욱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  신현기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Medium"/>
                <a:ea typeface="나눔고딕" panose="020D0604000000000000" pitchFamily="50" charset="-127"/>
              </a:rPr>
              <a:t>이수범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Medium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차후계획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9601" y="1012890"/>
            <a:ext cx="7997330" cy="175432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trike="dblStrike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1</a:t>
            </a:r>
            <a:r>
              <a:rPr lang="ko-KR" altLang="en-US" sz="1400" b="1" strike="dblStrike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단계</a:t>
            </a:r>
            <a:r>
              <a:rPr lang="en-US" altLang="ko-KR" sz="1400" b="1" strike="dblStrike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400" b="1" strike="dblStrik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해상도를 높이자</a:t>
            </a:r>
            <a:r>
              <a:rPr lang="en-US" altLang="ko-KR" sz="1400" b="1" strike="dblStrik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 (</a:t>
            </a:r>
            <a:r>
              <a:rPr lang="ko-KR" altLang="en-US" sz="1400" b="1" strike="dblStrik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완료</a:t>
            </a:r>
            <a:r>
              <a:rPr lang="en-US" altLang="ko-KR" sz="1400" b="1" strike="dblStrik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2</a:t>
            </a:r>
            <a:r>
              <a:rPr lang="ko-KR" altLang="en-US" sz="14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단계</a:t>
            </a:r>
            <a:r>
              <a:rPr lang="en-US" altLang="ko-KR" sz="14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각 나라별로 다른 색이 다르게 출력하게 하자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모드를 두 가지로 만들자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모드</a:t>
            </a:r>
            <a:r>
              <a:rPr lang="en-US" altLang="ko-KR" sz="1100" b="1" dirty="0" smtClean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1.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각 나라의 위치를 쉽게 확인 할 수 있도록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나라의 이름을 입력하면 그 나라만 다른 색으로 출력이 된다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모드</a:t>
            </a:r>
            <a:r>
              <a:rPr lang="en-US" altLang="ko-KR" sz="1100" b="1" dirty="0" smtClean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2.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지구본 위에 각 나라의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실시간 기상상황에 따라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다른 색 으로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출력하게 한다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 </a:t>
            </a:r>
          </a:p>
          <a:p>
            <a:pPr lvl="2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(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황사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-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노랑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태풍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-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파랑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지진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or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홍수 같은 재해 경보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-&gt;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빨강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)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3568" y="3081250"/>
            <a:ext cx="7997330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1) HW </a:t>
            </a:r>
            <a:r>
              <a:rPr lang="ko-KR" alt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완성</a:t>
            </a:r>
            <a:r>
              <a:rPr lang="en-US" altLang="ko-KR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sz="1700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3513298"/>
            <a:ext cx="6264696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모터 및 회로 테스트 완료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부품 주문 후 배송 완료 뒤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2~3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일이면 완성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추석 후 부품 도착 하는 데로 바로 완성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3568" y="4501745"/>
            <a:ext cx="7997330" cy="42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2) SW </a:t>
            </a:r>
            <a:r>
              <a:rPr lang="ko-KR" alt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구현</a:t>
            </a:r>
            <a:r>
              <a:rPr lang="en-US" altLang="ko-KR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sz="1700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4959459"/>
            <a:ext cx="64087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단계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: RBG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지구본 구현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: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bluetooth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통한 지구본제어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단계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실시간 기상상황에 따른 자동제어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40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21820" y="2978716"/>
            <a:ext cx="1300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Noto Sans Korean Bold" pitchFamily="34" charset="-127"/>
                <a:cs typeface="+mj-cs"/>
              </a:rPr>
              <a:t>Q &amp; A</a:t>
            </a:r>
            <a:endParaRPr lang="ko-KR" altLang="en-US" sz="105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7884" y="2738890"/>
            <a:ext cx="2088232" cy="84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3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지난발표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pic>
        <p:nvPicPr>
          <p:cNvPr id="3" name="작품영상 편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4430" y="1196443"/>
            <a:ext cx="4512501" cy="33843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443"/>
            <a:ext cx="3312574" cy="496886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54430" y="4787772"/>
            <a:ext cx="451021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RGB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바꾸기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회전 부 전원문제 해결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집적도를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올려 해상도 향상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30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지난발표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052736"/>
            <a:ext cx="799733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WS2812B 5050RGB SMD LED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사용해서 </a:t>
            </a:r>
            <a:r>
              <a:rPr lang="ko-KR" altLang="en-US" b="1" dirty="0" err="1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여러가지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색을 </a:t>
            </a:r>
            <a:r>
              <a:rPr lang="ko-KR" altLang="en-US" b="1" dirty="0" smtClean="0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표현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WS2812B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5050RGB SMD LED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사용해서 </a:t>
            </a:r>
            <a:r>
              <a:rPr lang="ko-KR" altLang="en-US" b="1" dirty="0" err="1">
                <a:solidFill>
                  <a:schemeClr val="accent5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집적도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올린다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WS2812B 5050RGB SMD LED test </a:t>
            </a:r>
            <a:r>
              <a:rPr lang="ko-KR" altLang="en-US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완료</a:t>
            </a:r>
            <a:r>
              <a:rPr lang="en-US" altLang="ko-KR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!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FF0000"/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 smtClean="0">
              <a:solidFill>
                <a:srgbClr val="FF0000"/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 smtClean="0">
              <a:solidFill>
                <a:srgbClr val="FF0000"/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TB62708N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을 사용해서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PORT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수가 부족한 점을 보완한다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TB62708N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신호를 가지고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신호를 뿜어준다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TB62708N test </a:t>
            </a:r>
            <a:r>
              <a:rPr lang="ko-KR" altLang="en-US" sz="2000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완료</a:t>
            </a: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348880"/>
            <a:ext cx="5544616" cy="10066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4818906"/>
            <a:ext cx="4546301" cy="17784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3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문제사항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9512" y="980728"/>
            <a:ext cx="7997330" cy="85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MCU -&gt; TB62708N</a:t>
            </a:r>
            <a:r>
              <a:rPr lang="ko-KR" altLang="en-US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을 지난 신호 </a:t>
            </a:r>
            <a: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-&gt; </a:t>
            </a:r>
            <a:r>
              <a:rPr lang="ko-KR" altLang="en-US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SMD LED</a:t>
            </a:r>
            <a:r>
              <a:rPr lang="ko-KR" altLang="en-US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로 들어가야 하는데</a:t>
            </a:r>
            <a: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b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</a:br>
            <a:r>
              <a:rPr lang="ko-KR" altLang="en-US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신호의 속도가 느려 같이 작동하지 않는다</a:t>
            </a:r>
            <a:r>
              <a:rPr lang="en-US" altLang="ko-KR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  </a:t>
            </a:r>
            <a:endParaRPr lang="en-US" altLang="ko-KR" b="1" dirty="0">
              <a:solidFill>
                <a:srgbClr val="FF0000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820431"/>
            <a:ext cx="763729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TB62708N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CLK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 지나갈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16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 값을 입력 받고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</a:b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LATCH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지나간 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ENABLE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포트에 신호가 들어올 때 출력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따라서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번의 신호를 낼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최소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18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CLK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필요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Atmega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128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의 신호 주기는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16000000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따라서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CLK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하나의 시간은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62.5ns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TB62708N</a:t>
            </a:r>
            <a:r>
              <a:rPr lang="ko-KR" altLang="en-US" sz="16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에서 한번 신호가 나올 때 걸리는 시간은 </a:t>
            </a:r>
            <a:r>
              <a:rPr lang="en-US" altLang="ko-KR" sz="16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1.125us</a:t>
            </a:r>
            <a:r>
              <a:rPr lang="ko-KR" altLang="en-US" sz="16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이다</a:t>
            </a:r>
            <a:r>
              <a:rPr lang="en-US" altLang="ko-KR" sz="1600" b="1" dirty="0" smtClean="0">
                <a:solidFill>
                  <a:srgbClr val="0070C0"/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sz="1600" b="1" dirty="0">
              <a:solidFill>
                <a:srgbClr val="0070C0"/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SMD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는 한 비트의 신호를 인식할 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H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0.8us 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0.45us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이면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인식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H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0.4us 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0.85us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이면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0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인식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한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비트를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만들기 위해서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번의 신호가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필요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그 길이는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1.25us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여야 한다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AVR128</a:t>
            </a:r>
            <a:r>
              <a:rPr lang="ko-KR" altLang="en-US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의 신호속도로 </a:t>
            </a:r>
            <a:r>
              <a:rPr lang="en-US" altLang="ko-KR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TB62708N -&gt; SMD LED </a:t>
            </a:r>
            <a:r>
              <a:rPr lang="ko-KR" altLang="en-US" sz="2000" b="1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컨트롤 불가능</a:t>
            </a:r>
            <a:endParaRPr lang="en-US" altLang="ko-KR" sz="2000" b="1" dirty="0">
              <a:solidFill>
                <a:srgbClr val="FF0000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71" y="4509120"/>
            <a:ext cx="2436460" cy="122624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359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해결방안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77087"/>
            <a:ext cx="7997330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1) ARM-Cortex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중 처리속도가 빠른 것을 찾아본다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1628800"/>
            <a:ext cx="626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1.25us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안에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TB62708N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에서 두 번의 신호를 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있을 만큼 빠른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CLK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가진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MCU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사용하면 해결가능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55576" y="2569398"/>
            <a:ext cx="7997330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2)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SMD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아닌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5pi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짜리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RGB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교체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3007268"/>
            <a:ext cx="640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신호를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24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비트로 주는 것이 아닌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3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다리에 신호를 주는 데로 색이 바뀌기 때문에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TB62708N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컨트롤 가능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SMD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아니기 때문에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집적도가 떨어진다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각각 색깔의 밝기 컨트롤이 안되기 때문에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더 적은 색 표현 가능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4684702"/>
            <a:ext cx="7997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3)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포트수가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100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개가 넘는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MCU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사용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5122572"/>
            <a:ext cx="6408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TB62708N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사용하지 않고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, SMD LED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MCU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에서 바로 컨트롤 한다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55576" y="4653136"/>
            <a:ext cx="7704856" cy="1480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진행사항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77087"/>
            <a:ext cx="7997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1) MCU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Cortex_M4 (STM32F429IGT6)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사용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1628800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166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개의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GPIO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100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개 이상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최대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180Mhz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충분한 속도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출력 전압이 </a:t>
            </a:r>
            <a:r>
              <a:rPr lang="en-US" altLang="ko-KR" sz="1600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3.3V</a:t>
            </a:r>
            <a:endParaRPr lang="en-US" altLang="ko-KR" sz="1600" dirty="0">
              <a:solidFill>
                <a:srgbClr val="FF0000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83" y="1084355"/>
            <a:ext cx="4536504" cy="3707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743179"/>
            <a:ext cx="4926185" cy="175793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55576" y="2913717"/>
            <a:ext cx="7997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2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) SMD RGB LED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에서 인식불가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3457763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입력전압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3.3V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사용 가능하게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V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DD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조절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LED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가 불안정해짐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3.3V -&gt; 5V </a:t>
            </a:r>
            <a:r>
              <a:rPr lang="ko-KR" altLang="en-US" sz="1600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변환 </a:t>
            </a:r>
            <a:r>
              <a:rPr lang="en-US" altLang="ko-KR" sz="1600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TR</a:t>
            </a:r>
            <a:r>
              <a:rPr lang="ko-KR" altLang="en-US" sz="1600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필요</a:t>
            </a:r>
            <a:r>
              <a:rPr lang="en-US" altLang="ko-KR" sz="1600" dirty="0" smtClean="0">
                <a:solidFill>
                  <a:srgbClr val="FF0000"/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sz="1600" dirty="0">
              <a:solidFill>
                <a:srgbClr val="FF0000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79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진행사항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77087"/>
            <a:ext cx="7997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3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)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ULN2803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을 이용해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3.3V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를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5V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로 변환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1628800"/>
            <a:ext cx="6840760" cy="404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Sink</a:t>
            </a: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형 소자로 </a:t>
            </a: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3.3V</a:t>
            </a: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신호를 인식</a:t>
            </a: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.</a:t>
            </a:r>
            <a:endParaRPr lang="en-US" altLang="ko-KR" sz="1600" dirty="0"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125131" y="2204864"/>
            <a:ext cx="6759237" cy="1008112"/>
            <a:chOff x="1125131" y="2204864"/>
            <a:chExt cx="6759237" cy="1294348"/>
          </a:xfrm>
        </p:grpSpPr>
        <p:sp>
          <p:nvSpPr>
            <p:cNvPr id="2" name="직사각형 1"/>
            <p:cNvSpPr/>
            <p:nvPr/>
          </p:nvSpPr>
          <p:spPr>
            <a:xfrm>
              <a:off x="1125131" y="2204864"/>
              <a:ext cx="1214621" cy="647174"/>
            </a:xfrm>
            <a:prstGeom prst="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MCU</a:t>
              </a:r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91880" y="2204864"/>
              <a:ext cx="1152128" cy="647174"/>
            </a:xfrm>
            <a:prstGeom prst="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Noto Sans Korean Bold" pitchFamily="34" charset="-127"/>
                </a:rPr>
                <a:t>ULN2803</a:t>
              </a:r>
              <a:endParaRPr lang="ko-KR" altLang="en-US" sz="17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732240" y="2205762"/>
              <a:ext cx="1152128" cy="647174"/>
            </a:xfrm>
            <a:prstGeom prst="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5V VCC</a:t>
              </a:r>
              <a:endParaRPr lang="ko-KR" altLang="en-US" b="1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94058" y="2852038"/>
              <a:ext cx="1188132" cy="647174"/>
            </a:xfrm>
            <a:prstGeom prst="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LED</a:t>
              </a:r>
              <a:endParaRPr lang="ko-KR" altLang="en-US" b="1" dirty="0"/>
            </a:p>
          </p:txBody>
        </p:sp>
        <p:cxnSp>
          <p:nvCxnSpPr>
            <p:cNvPr id="11" name="직선 연결선 10"/>
            <p:cNvCxnSpPr>
              <a:stCxn id="2" idx="3"/>
              <a:endCxn id="16" idx="1"/>
            </p:cNvCxnSpPr>
            <p:nvPr/>
          </p:nvCxnSpPr>
          <p:spPr>
            <a:xfrm>
              <a:off x="2339752" y="2528451"/>
              <a:ext cx="1152128" cy="0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stCxn id="18" idx="1"/>
              <a:endCxn id="16" idx="3"/>
            </p:cNvCxnSpPr>
            <p:nvPr/>
          </p:nvCxnSpPr>
          <p:spPr>
            <a:xfrm flipH="1" flipV="1">
              <a:off x="4644008" y="2528451"/>
              <a:ext cx="2088232" cy="898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endCxn id="19" idx="0"/>
            </p:cNvCxnSpPr>
            <p:nvPr/>
          </p:nvCxnSpPr>
          <p:spPr>
            <a:xfrm>
              <a:off x="5688124" y="2528451"/>
              <a:ext cx="0" cy="323587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KakaoTalk_Video_20150921_0101_59_9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951" y="3353435"/>
            <a:ext cx="5092089" cy="28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7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5576" y="582992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진행사항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177087"/>
            <a:ext cx="7997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4)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회전부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전원공급을 무선코일에서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슬립링으로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변경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1628800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무선코일의 성능이 </a:t>
            </a: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100</a:t>
            </a: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개 </a:t>
            </a: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LED</a:t>
            </a: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를 감당하기에는 부족</a:t>
            </a:r>
            <a:r>
              <a:rPr lang="en-US" altLang="ko-KR" sz="1600" dirty="0" smtClean="0">
                <a:latin typeface="Noto Sans Korean Bold" pitchFamily="34" charset="-127"/>
                <a:ea typeface="Noto Sans Korean Bold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필요한 성능에 맞는 </a:t>
            </a:r>
            <a:r>
              <a:rPr lang="ko-KR" altLang="en-US" sz="1600" dirty="0" err="1" smtClean="0">
                <a:latin typeface="Noto Sans Korean Bold" pitchFamily="34" charset="-127"/>
                <a:ea typeface="Noto Sans Korean Bold" pitchFamily="34" charset="-127"/>
              </a:rPr>
              <a:t>슬립링</a:t>
            </a:r>
            <a:r>
              <a:rPr lang="ko-KR" altLang="en-US" sz="1600" dirty="0" smtClean="0">
                <a:latin typeface="Noto Sans Korean Bold" pitchFamily="34" charset="-127"/>
                <a:ea typeface="Noto Sans Korean Bold" pitchFamily="34" charset="-127"/>
              </a:rPr>
              <a:t> 주문제작</a:t>
            </a:r>
            <a:endParaRPr lang="en-US" altLang="ko-KR" sz="1600" dirty="0"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59672" y="2922206"/>
            <a:ext cx="8352648" cy="2883058"/>
            <a:chOff x="359672" y="2996952"/>
            <a:chExt cx="8352648" cy="2883058"/>
          </a:xfrm>
        </p:grpSpPr>
        <p:grpSp>
          <p:nvGrpSpPr>
            <p:cNvPr id="12" name="그룹 11"/>
            <p:cNvGrpSpPr/>
            <p:nvPr/>
          </p:nvGrpSpPr>
          <p:grpSpPr>
            <a:xfrm>
              <a:off x="359672" y="3212976"/>
              <a:ext cx="8352648" cy="2520000"/>
              <a:chOff x="107504" y="3140968"/>
              <a:chExt cx="8352648" cy="252000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0152" y="3140968"/>
                <a:ext cx="2520000" cy="2520000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04" y="3140968"/>
                <a:ext cx="2520000" cy="2520000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0641" y="3140968"/>
                <a:ext cx="2520000" cy="2520000"/>
              </a:xfrm>
              <a:prstGeom prst="rect">
                <a:avLst/>
              </a:prstGeom>
            </p:spPr>
          </p:pic>
        </p:grpSp>
        <p:sp>
          <p:nvSpPr>
            <p:cNvPr id="14" name="타원 13"/>
            <p:cNvSpPr/>
            <p:nvPr/>
          </p:nvSpPr>
          <p:spPr>
            <a:xfrm>
              <a:off x="6876256" y="3356992"/>
              <a:ext cx="902940" cy="864096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76256" y="2996952"/>
              <a:ext cx="106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회전부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935517" y="3429000"/>
              <a:ext cx="720080" cy="5040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59592" y="4692045"/>
              <a:ext cx="720080" cy="541634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54240" y="3068960"/>
              <a:ext cx="1113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입력전압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60524" y="5233679"/>
              <a:ext cx="1113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출력전압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</a:t>
              </a:r>
              <a:r>
                <a:rPr lang="ko-KR" altLang="en-US" dirty="0" err="1" smtClean="0"/>
                <a:t>회전부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564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67046" y="577054"/>
            <a:ext cx="1512567" cy="3977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841" y="6054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차후계획</a:t>
            </a:r>
            <a:endParaRPr lang="ko-KR" altLang="en-US" spc="600" dirty="0">
              <a:solidFill>
                <a:schemeClr val="accent1">
                  <a:lumMod val="60000"/>
                  <a:lumOff val="40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131840" y="284138"/>
            <a:ext cx="4824536" cy="6169198"/>
            <a:chOff x="3491880" y="548680"/>
            <a:chExt cx="4320480" cy="581511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79" r="13049"/>
            <a:stretch/>
          </p:blipFill>
          <p:spPr>
            <a:xfrm>
              <a:off x="3491880" y="548680"/>
              <a:ext cx="4320480" cy="581511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572000" y="548680"/>
              <a:ext cx="2033716" cy="72008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72000" y="1340768"/>
              <a:ext cx="2033716" cy="187220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8" y="4484387"/>
            <a:ext cx="2520000" cy="153690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7" y="1319267"/>
            <a:ext cx="2520000" cy="252000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2" idx="1"/>
            <a:endCxn id="10" idx="3"/>
          </p:cNvCxnSpPr>
          <p:nvPr/>
        </p:nvCxnSpPr>
        <p:spPr>
          <a:xfrm flipH="1">
            <a:off x="2705728" y="2117560"/>
            <a:ext cx="1632246" cy="313527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2" idx="1"/>
            <a:endCxn id="16" idx="3"/>
          </p:cNvCxnSpPr>
          <p:nvPr/>
        </p:nvCxnSpPr>
        <p:spPr>
          <a:xfrm flipH="1">
            <a:off x="2705727" y="666101"/>
            <a:ext cx="1632247" cy="191316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45173" y="1757577"/>
            <a:ext cx="8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슬립링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42007" y="4065439"/>
            <a:ext cx="8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accent1"/>
                </a:solidFill>
              </a:rPr>
              <a:t>회전부</a:t>
            </a:r>
            <a:endParaRPr lang="en-US" altLang="ko-KR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484</Words>
  <Application>Microsoft Office PowerPoint</Application>
  <PresentationFormat>화면 슬라이드 쇼(4:3)</PresentationFormat>
  <Paragraphs>100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Noto Sans Korean Bold</vt:lpstr>
      <vt:lpstr>Noto Sans Korean Medium</vt:lpstr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정성호</cp:lastModifiedBy>
  <cp:revision>62</cp:revision>
  <dcterms:created xsi:type="dcterms:W3CDTF">2014-08-30T22:01:36Z</dcterms:created>
  <dcterms:modified xsi:type="dcterms:W3CDTF">2015-09-22T09:11:29Z</dcterms:modified>
</cp:coreProperties>
</file>